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
  </p:notesMasterIdLst>
  <p:handoutMasterIdLst>
    <p:handoutMasterId r:id="rId8"/>
  </p:handoutMasterIdLst>
  <p:sldIdLst>
    <p:sldId id="469" r:id="rId2"/>
    <p:sldId id="386" r:id="rId3"/>
    <p:sldId id="465" r:id="rId4"/>
    <p:sldId id="464" r:id="rId5"/>
    <p:sldId id="463" r:id="rId6"/>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1">
          <p15:clr>
            <a:srgbClr val="A4A3A4"/>
          </p15:clr>
        </p15:guide>
        <p15:guide id="2" pos="221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MSOffic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05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69" autoAdjust="0"/>
    <p:restoredTop sz="91079" autoAdjust="0"/>
  </p:normalViewPr>
  <p:slideViewPr>
    <p:cSldViewPr>
      <p:cViewPr varScale="1">
        <p:scale>
          <a:sx n="57" d="100"/>
          <a:sy n="57" d="100"/>
        </p:scale>
        <p:origin x="964"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770" y="-108"/>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31A12849-1C6E-486B-A43C-8683622195CF}" type="datetimeFigureOut">
              <a:rPr lang="en-US" smtClean="0"/>
              <a:pPr/>
              <a:t>1/9/2025</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388BA3E4-2CF9-4D8A-B449-E7AFD7FE48A8}" type="slidenum">
              <a:rPr lang="en-US" smtClean="0"/>
              <a:pPr/>
              <a:t>‹#›</a:t>
            </a:fld>
            <a:endParaRPr lang="en-US"/>
          </a:p>
        </p:txBody>
      </p:sp>
    </p:spTree>
    <p:extLst>
      <p:ext uri="{BB962C8B-B14F-4D97-AF65-F5344CB8AC3E}">
        <p14:creationId xmlns:p14="http://schemas.microsoft.com/office/powerpoint/2010/main" val="15301201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1BE9DDE6-0010-4260-8E6E-759A28697840}" type="datetimeFigureOut">
              <a:rPr lang="en-US" smtClean="0"/>
              <a:pPr/>
              <a:t>1/9/2025</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45E61B43-FB55-4306-9F9A-8267AD44BCBE}" type="slidenum">
              <a:rPr lang="en-US" smtClean="0"/>
              <a:pPr/>
              <a:t>‹#›</a:t>
            </a:fld>
            <a:endParaRPr lang="en-US"/>
          </a:p>
        </p:txBody>
      </p:sp>
    </p:spTree>
    <p:extLst>
      <p:ext uri="{BB962C8B-B14F-4D97-AF65-F5344CB8AC3E}">
        <p14:creationId xmlns:p14="http://schemas.microsoft.com/office/powerpoint/2010/main" val="2113488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endParaRPr lang="en-US" dirty="0">
              <a:latin typeface="Arial" charset="0"/>
            </a:endParaRPr>
          </a:p>
        </p:txBody>
      </p:sp>
      <p:sp>
        <p:nvSpPr>
          <p:cNvPr id="36867" name="Rectangle 2"/>
          <p:cNvSpPr>
            <a:spLocks noGrp="1" noRot="1" noChangeAspect="1" noTextEdit="1"/>
          </p:cNvSpPr>
          <p:nvPr>
            <p:ph type="sldImg"/>
          </p:nvPr>
        </p:nvSpPr>
        <p:spPr>
          <a:ln/>
        </p:spPr>
      </p:sp>
      <p:sp>
        <p:nvSpPr>
          <p:cNvPr id="36868" name="Rectangle 3"/>
          <p:cNvSpPr>
            <a:spLocks noGrp="1"/>
          </p:cNvSpPr>
          <p:nvPr>
            <p:ph type="body" idx="1"/>
          </p:nvPr>
        </p:nvSpPr>
        <p:spPr>
          <a:noFill/>
          <a:ln/>
        </p:spPr>
        <p:txBody>
          <a:bodyPr/>
          <a:lstStyle/>
          <a:p>
            <a:pPr defTabSz="466435"/>
            <a:endParaRPr lang="en-US" dirty="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E62EB5-F0A4-4968-A92E-482EABDEDE59}" type="slidenum">
              <a:rPr lang="en-US" smtClean="0"/>
              <a:pPr fontAlgn="base">
                <a:spcBef>
                  <a:spcPct val="0"/>
                </a:spcBef>
                <a:spcAft>
                  <a:spcPct val="0"/>
                </a:spcAft>
                <a:defRPr/>
              </a:pPr>
              <a:t>2</a:t>
            </a:fld>
            <a:endParaRPr lang="en-US" dirty="0"/>
          </a:p>
        </p:txBody>
      </p:sp>
      <p:sp>
        <p:nvSpPr>
          <p:cNvPr id="15363" name="Rectangle 2"/>
          <p:cNvSpPr>
            <a:spLocks noGrp="1" noRot="1" noChangeAspect="1" noTextEdit="1"/>
          </p:cNvSpPr>
          <p:nvPr>
            <p:ph type="sldImg"/>
          </p:nvPr>
        </p:nvSpPr>
        <p:spPr bwMode="auto">
          <a:noFill/>
          <a:ln>
            <a:solidFill>
              <a:srgbClr val="000000"/>
            </a:solidFill>
            <a:miter lim="800000"/>
            <a:headEnd/>
            <a:tailEnd/>
          </a:ln>
        </p:spPr>
      </p:sp>
      <p:sp>
        <p:nvSpPr>
          <p:cNvPr id="15364" name="Rectangle 3"/>
          <p:cNvSpPr>
            <a:spLocks noGrp="1"/>
          </p:cNvSpPr>
          <p:nvPr>
            <p:ph type="body" idx="1"/>
          </p:nvPr>
        </p:nvSpPr>
        <p:spPr bwMode="auto">
          <a:noFill/>
        </p:spPr>
        <p:txBody>
          <a:bodyPr wrap="square" numCol="1" anchor="t" anchorCtr="0" compatLnSpc="1">
            <a:prstTxWarp prst="textNoShape">
              <a:avLst/>
            </a:prstTxWarp>
          </a:bodyPr>
          <a:lstStyle/>
          <a:p>
            <a:pPr marL="233218" indent="-233218" defTabSz="466435" eaLnBrk="1" hangingPunct="1">
              <a:spcBef>
                <a:spcPct val="0"/>
              </a:spcBef>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dirty="0"/>
          </a:p>
        </p:txBody>
      </p:sp>
      <p:sp>
        <p:nvSpPr>
          <p:cNvPr id="57347" name="Rectangle 6"/>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endParaRPr lang="en-US" dirty="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dirty="0"/>
          </a:p>
        </p:txBody>
      </p:sp>
      <p:sp>
        <p:nvSpPr>
          <p:cNvPr id="57347" name="Rectangle 6"/>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BFC1FDC-54AF-4504-ABB4-E8D67E9AA697}" type="datetime1">
              <a:rPr lang="en-US" smtClean="0"/>
              <a:pPr/>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5733B-A7D9-471E-8DFD-CDBB6DCCDA7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5970FC-0500-4B66-B82C-BB8CCBD96CC6}" type="datetime1">
              <a:rPr lang="en-US" smtClean="0"/>
              <a:pPr/>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5733B-A7D9-471E-8DFD-CDBB6DCCDA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C90A90-F09A-485D-A6E5-F0BBD64F762B}" type="datetime1">
              <a:rPr lang="en-US" smtClean="0"/>
              <a:pPr/>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5733B-A7D9-471E-8DFD-CDBB6DCCDA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3C4991-2C30-4E8B-A36D-33A4F5013B53}" type="datetime1">
              <a:rPr lang="en-US" smtClean="0"/>
              <a:pPr/>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5733B-A7D9-471E-8DFD-CDBB6DCCDA7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370BD9-07D2-4A19-9DE5-AD86CE15FD50}" type="datetime1">
              <a:rPr lang="en-US" smtClean="0"/>
              <a:pPr/>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5733B-A7D9-471E-8DFD-CDBB6DCCDA7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74F244-A46F-44C2-BDE1-5F758551D657}" type="datetime1">
              <a:rPr lang="en-US" smtClean="0"/>
              <a:pPr/>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5733B-A7D9-471E-8DFD-CDBB6DCCDA7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600A4F-6772-4EC0-BC4E-6CF3C4E7117E}" type="datetime1">
              <a:rPr lang="en-US" smtClean="0"/>
              <a:pPr/>
              <a:t>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85733B-A7D9-471E-8DFD-CDBB6DCCDA7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FA51A3-05E8-41AF-99A9-F6BEA1F1499C}" type="datetime1">
              <a:rPr lang="en-US" smtClean="0"/>
              <a:pPr/>
              <a:t>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85733B-A7D9-471E-8DFD-CDBB6DCCDA7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8FC18B-B88D-4A51-B6F5-3EF4AC4BA42A}" type="datetime1">
              <a:rPr lang="en-US" smtClean="0"/>
              <a:pPr/>
              <a:t>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85733B-A7D9-471E-8DFD-CDBB6DCCDA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204699-66D8-400A-82B3-FE49E6B0DD95}" type="datetime1">
              <a:rPr lang="en-US" smtClean="0"/>
              <a:pPr/>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5733B-A7D9-471E-8DFD-CDBB6DCCDA7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4DBFF1-D0CF-484C-8576-4669F949E388}" type="datetime1">
              <a:rPr lang="en-US" smtClean="0"/>
              <a:pPr/>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5733B-A7D9-471E-8DFD-CDBB6DCCDA7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260464-8E1F-48C5-91D3-AAC02C4795D4}" type="datetime1">
              <a:rPr lang="en-US" smtClean="0"/>
              <a:pPr/>
              <a:t>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5733B-A7D9-471E-8DFD-CDBB6DCCDA7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HLR.ppt.cover.v2.png"/>
          <p:cNvPicPr>
            <a:picLocks noChangeAspect="1"/>
          </p:cNvPicPr>
          <p:nvPr/>
        </p:nvPicPr>
        <p:blipFill>
          <a:blip r:embed="rId3"/>
          <a:stretch>
            <a:fillRect/>
          </a:stretch>
        </p:blipFill>
        <p:spPr>
          <a:xfrm>
            <a:off x="0" y="0"/>
            <a:ext cx="9144000" cy="6858000"/>
          </a:xfrm>
          <a:prstGeom prst="rect">
            <a:avLst/>
          </a:prstGeom>
        </p:spPr>
      </p:pic>
      <p:sp>
        <p:nvSpPr>
          <p:cNvPr id="3081" name="Text Box 9"/>
          <p:cNvSpPr txBox="1">
            <a:spLocks noChangeArrowheads="1"/>
          </p:cNvSpPr>
          <p:nvPr/>
        </p:nvSpPr>
        <p:spPr bwMode="auto">
          <a:xfrm>
            <a:off x="152400" y="5562600"/>
            <a:ext cx="5334000" cy="366713"/>
          </a:xfrm>
          <a:prstGeom prst="rect">
            <a:avLst/>
          </a:prstGeom>
          <a:noFill/>
          <a:ln w="9525">
            <a:noFill/>
            <a:miter lim="800000"/>
            <a:headEnd/>
            <a:tailEnd/>
          </a:ln>
        </p:spPr>
        <p:txBody>
          <a:bodyPr>
            <a:spAutoFit/>
          </a:bodyPr>
          <a:lstStyle/>
          <a:p>
            <a:pPr>
              <a:spcBef>
                <a:spcPct val="50000"/>
              </a:spcBef>
            </a:pPr>
            <a:endParaRPr lang="en-US" dirty="0">
              <a:ea typeface="ＭＳ Ｐゴシック" pitchFamily="34" charset="-128"/>
            </a:endParaRPr>
          </a:p>
        </p:txBody>
      </p:sp>
      <p:sp>
        <p:nvSpPr>
          <p:cNvPr id="3082" name="Text Box 10"/>
          <p:cNvSpPr txBox="1">
            <a:spLocks noChangeArrowheads="1"/>
          </p:cNvSpPr>
          <p:nvPr/>
        </p:nvSpPr>
        <p:spPr bwMode="auto">
          <a:xfrm>
            <a:off x="304800" y="5715000"/>
            <a:ext cx="5334000" cy="366713"/>
          </a:xfrm>
          <a:prstGeom prst="rect">
            <a:avLst/>
          </a:prstGeom>
          <a:noFill/>
          <a:ln w="9525">
            <a:noFill/>
            <a:miter lim="800000"/>
            <a:headEnd/>
            <a:tailEnd/>
          </a:ln>
        </p:spPr>
        <p:txBody>
          <a:bodyPr>
            <a:spAutoFit/>
          </a:bodyPr>
          <a:lstStyle/>
          <a:p>
            <a:pPr>
              <a:spcBef>
                <a:spcPct val="50000"/>
              </a:spcBef>
            </a:pPr>
            <a:endParaRPr lang="en-US" dirty="0">
              <a:ea typeface="ＭＳ Ｐゴシック" pitchFamily="34" charset="-128"/>
            </a:endParaRPr>
          </a:p>
        </p:txBody>
      </p:sp>
      <p:sp>
        <p:nvSpPr>
          <p:cNvPr id="3085" name="Text Box 17"/>
          <p:cNvSpPr txBox="1">
            <a:spLocks noChangeArrowheads="1"/>
          </p:cNvSpPr>
          <p:nvPr/>
        </p:nvSpPr>
        <p:spPr bwMode="auto">
          <a:xfrm>
            <a:off x="228600" y="4114800"/>
            <a:ext cx="8686800" cy="1569660"/>
          </a:xfrm>
          <a:prstGeom prst="rect">
            <a:avLst/>
          </a:prstGeom>
          <a:noFill/>
          <a:ln w="9525">
            <a:noFill/>
            <a:miter lim="800000"/>
            <a:headEnd/>
            <a:tailEnd/>
          </a:ln>
        </p:spPr>
        <p:txBody>
          <a:bodyPr wrap="square">
            <a:spAutoFit/>
          </a:bodyPr>
          <a:lstStyle/>
          <a:p>
            <a:pPr algn="ctr">
              <a:spcBef>
                <a:spcPts val="0"/>
              </a:spcBef>
              <a:defRPr/>
            </a:pPr>
            <a:r>
              <a:rPr lang="en-US" sz="2800" b="1" cap="small" dirty="0">
                <a:solidFill>
                  <a:srgbClr val="880506"/>
                </a:solidFill>
                <a:latin typeface="Garamond"/>
                <a:cs typeface="Garamond"/>
              </a:rPr>
              <a:t>Critical Opportunities for Public Health Law:</a:t>
            </a:r>
          </a:p>
          <a:p>
            <a:pPr algn="ctr">
              <a:spcBef>
                <a:spcPts val="0"/>
              </a:spcBef>
              <a:defRPr/>
            </a:pPr>
            <a:endParaRPr lang="en-US" sz="1400" b="1" i="1" dirty="0">
              <a:solidFill>
                <a:srgbClr val="880506"/>
              </a:solidFill>
              <a:latin typeface="Garamond"/>
              <a:ea typeface="ＭＳ Ｐゴシック"/>
              <a:cs typeface="Garamond"/>
            </a:endParaRPr>
          </a:p>
          <a:p>
            <a:pPr algn="ctr">
              <a:spcBef>
                <a:spcPts val="0"/>
              </a:spcBef>
              <a:defRPr/>
            </a:pPr>
            <a:r>
              <a:rPr lang="en-US" sz="1400" b="1" i="1" dirty="0">
                <a:solidFill>
                  <a:srgbClr val="880506"/>
                </a:solidFill>
                <a:latin typeface="Garamond"/>
                <a:ea typeface="ＭＳ Ｐゴシック"/>
                <a:cs typeface="Garamond"/>
              </a:rPr>
              <a:t>Title: </a:t>
            </a:r>
            <a:r>
              <a:rPr lang="en-US" b="1" i="1" dirty="0">
                <a:solidFill>
                  <a:srgbClr val="880506"/>
                </a:solidFill>
                <a:latin typeface="Garamond"/>
                <a:ea typeface="ＭＳ Ｐゴシック"/>
                <a:cs typeface="Garamond"/>
              </a:rPr>
              <a:t>Presentation Title Goes Here</a:t>
            </a:r>
            <a:r>
              <a:rPr lang="en-US" sz="1000" b="1" i="1" dirty="0">
                <a:solidFill>
                  <a:srgbClr val="880506"/>
                </a:solidFill>
                <a:latin typeface="Garamond"/>
                <a:ea typeface="ＭＳ Ｐゴシック"/>
                <a:cs typeface="Garamond"/>
              </a:rPr>
              <a:t> </a:t>
            </a:r>
          </a:p>
          <a:p>
            <a:pPr algn="ctr">
              <a:defRPr/>
            </a:pPr>
            <a:r>
              <a:rPr lang="en-US" sz="1400" b="1" i="1" dirty="0">
                <a:solidFill>
                  <a:srgbClr val="880506"/>
                </a:solidFill>
                <a:latin typeface="Garamond"/>
                <a:ea typeface="ＭＳ Ｐゴシック"/>
                <a:cs typeface="Garamond"/>
              </a:rPr>
              <a:t>Name: </a:t>
            </a:r>
            <a:r>
              <a:rPr lang="en-US" b="1" dirty="0">
                <a:solidFill>
                  <a:srgbClr val="880506"/>
                </a:solidFill>
                <a:latin typeface="Garamond"/>
                <a:ea typeface="ＭＳ Ｐゴシック"/>
                <a:cs typeface="Garamond"/>
              </a:rPr>
              <a:t>Name Goes Here            </a:t>
            </a:r>
            <a:r>
              <a:rPr lang="en-US" sz="1400" b="1" i="1" dirty="0">
                <a:solidFill>
                  <a:srgbClr val="880506"/>
                </a:solidFill>
                <a:latin typeface="Garamond"/>
                <a:ea typeface="ＭＳ Ｐゴシック"/>
                <a:cs typeface="Garamond"/>
              </a:rPr>
              <a:t>Institution: </a:t>
            </a:r>
            <a:r>
              <a:rPr lang="en-US" b="1" dirty="0">
                <a:solidFill>
                  <a:srgbClr val="880506"/>
                </a:solidFill>
                <a:latin typeface="Garamond"/>
                <a:ea typeface="ＭＳ Ｐゴシック"/>
                <a:cs typeface="Garamond"/>
              </a:rPr>
              <a:t>Name Goes Here</a:t>
            </a:r>
          </a:p>
          <a:p>
            <a:pPr algn="ctr">
              <a:spcBef>
                <a:spcPts val="0"/>
              </a:spcBef>
              <a:defRPr/>
            </a:pPr>
            <a:endParaRPr lang="en-US" b="1" i="1" dirty="0">
              <a:solidFill>
                <a:srgbClr val="880506"/>
              </a:solidFill>
              <a:latin typeface="Arial" pitchFamily="34" charset="0"/>
              <a:ea typeface="ＭＳ Ｐゴシック"/>
              <a:cs typeface="ＭＳ Ｐゴシック"/>
            </a:endParaRPr>
          </a:p>
        </p:txBody>
      </p:sp>
    </p:spTree>
    <p:extLst>
      <p:ext uri="{BB962C8B-B14F-4D97-AF65-F5344CB8AC3E}">
        <p14:creationId xmlns:p14="http://schemas.microsoft.com/office/powerpoint/2010/main" val="111139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HLR.ppt.BG.v2.png"/>
          <p:cNvPicPr>
            <a:picLocks noChangeAspect="1"/>
          </p:cNvPicPr>
          <p:nvPr/>
        </p:nvPicPr>
        <p:blipFill>
          <a:blip r:embed="rId3"/>
          <a:stretch>
            <a:fillRect/>
          </a:stretch>
        </p:blipFill>
        <p:spPr>
          <a:xfrm>
            <a:off x="0" y="0"/>
            <a:ext cx="9144000" cy="6858000"/>
          </a:xfrm>
          <a:prstGeom prst="rect">
            <a:avLst/>
          </a:prstGeom>
        </p:spPr>
      </p:pic>
      <p:sp>
        <p:nvSpPr>
          <p:cNvPr id="4099" name="Title 1"/>
          <p:cNvSpPr txBox="1">
            <a:spLocks/>
          </p:cNvSpPr>
          <p:nvPr/>
        </p:nvSpPr>
        <p:spPr bwMode="auto">
          <a:xfrm>
            <a:off x="228600" y="152400"/>
            <a:ext cx="7543800" cy="1066800"/>
          </a:xfrm>
          <a:prstGeom prst="rect">
            <a:avLst/>
          </a:prstGeom>
          <a:noFill/>
          <a:ln w="9525">
            <a:noFill/>
            <a:miter lim="800000"/>
            <a:headEnd/>
            <a:tailEnd/>
          </a:ln>
        </p:spPr>
        <p:txBody>
          <a:bodyPr/>
          <a:lstStyle/>
          <a:p>
            <a:pPr eaLnBrk="0" hangingPunct="0"/>
            <a:endParaRPr lang="en-US" sz="3000" dirty="0">
              <a:solidFill>
                <a:schemeClr val="bg1"/>
              </a:solidFill>
              <a:latin typeface="Calibri" pitchFamily="34" charset="0"/>
              <a:ea typeface="ＭＳ Ｐゴシック" pitchFamily="34" charset="-128"/>
            </a:endParaRPr>
          </a:p>
          <a:p>
            <a:pPr eaLnBrk="0" hangingPunct="0"/>
            <a:endParaRPr lang="en-US" sz="3000" dirty="0">
              <a:solidFill>
                <a:schemeClr val="bg1"/>
              </a:solidFill>
              <a:latin typeface="Calibri" pitchFamily="34" charset="0"/>
              <a:ea typeface="ＭＳ Ｐゴシック" pitchFamily="34" charset="-128"/>
            </a:endParaRPr>
          </a:p>
        </p:txBody>
      </p:sp>
      <p:sp>
        <p:nvSpPr>
          <p:cNvPr id="4100" name="Title 1"/>
          <p:cNvSpPr txBox="1">
            <a:spLocks/>
          </p:cNvSpPr>
          <p:nvPr/>
        </p:nvSpPr>
        <p:spPr bwMode="auto">
          <a:xfrm>
            <a:off x="304800" y="304800"/>
            <a:ext cx="5105400" cy="914400"/>
          </a:xfrm>
          <a:prstGeom prst="rect">
            <a:avLst/>
          </a:prstGeom>
          <a:noFill/>
          <a:ln w="9525">
            <a:noFill/>
            <a:miter lim="800000"/>
            <a:headEnd/>
            <a:tailEnd/>
          </a:ln>
        </p:spPr>
        <p:txBody>
          <a:bodyPr/>
          <a:lstStyle/>
          <a:p>
            <a:pPr eaLnBrk="0" hangingPunct="0"/>
            <a:r>
              <a:rPr lang="en-US" sz="2500" b="1" cap="small" dirty="0">
                <a:solidFill>
                  <a:schemeClr val="bg1"/>
                </a:solidFill>
                <a:latin typeface="Garamond"/>
                <a:ea typeface="ＭＳ Ｐゴシック"/>
                <a:cs typeface="Garamond"/>
              </a:rPr>
              <a:t>A Problem</a:t>
            </a:r>
            <a:endParaRPr lang="en-US" sz="2500" b="1" cap="small" dirty="0">
              <a:solidFill>
                <a:schemeClr val="bg1"/>
              </a:solidFill>
              <a:latin typeface="Garamond"/>
              <a:ea typeface="ＭＳ Ｐゴシック" pitchFamily="34" charset="-128"/>
              <a:cs typeface="Garamond"/>
            </a:endParaRPr>
          </a:p>
        </p:txBody>
      </p:sp>
      <p:sp>
        <p:nvSpPr>
          <p:cNvPr id="6" name="Rectangle 3"/>
          <p:cNvSpPr txBox="1">
            <a:spLocks noChangeArrowheads="1"/>
          </p:cNvSpPr>
          <p:nvPr/>
        </p:nvSpPr>
        <p:spPr bwMode="auto">
          <a:xfrm>
            <a:off x="76200" y="1219200"/>
            <a:ext cx="8915400" cy="5410200"/>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a:lstStyle/>
          <a:p>
            <a:pPr lvl="1"/>
            <a:endParaRPr lang="en-US" sz="2200" dirty="0">
              <a:solidFill>
                <a:schemeClr val="tx1"/>
              </a:solidFill>
              <a:latin typeface="Arial"/>
              <a:cs typeface="Arial"/>
            </a:endParaRPr>
          </a:p>
          <a:p>
            <a:pPr lvl="1"/>
            <a:r>
              <a:rPr lang="en-US" sz="2000" i="1" dirty="0">
                <a:solidFill>
                  <a:schemeClr val="tx1"/>
                </a:solidFill>
                <a:latin typeface="Arial"/>
                <a:cs typeface="Arial"/>
              </a:rPr>
              <a:t>Please describe the scale of the problem — the burden of disease defined in terms of prevalence, severity, disability or disparities.</a:t>
            </a:r>
          </a:p>
          <a:p>
            <a:pPr lvl="1"/>
            <a:endParaRPr lang="en-US" sz="2000" i="1" dirty="0">
              <a:solidFill>
                <a:schemeClr val="tx1"/>
              </a:solidFill>
              <a:latin typeface="Arial"/>
              <a:cs typeface="Arial"/>
            </a:endParaRPr>
          </a:p>
          <a:p>
            <a:pPr lvl="1"/>
            <a:r>
              <a:rPr lang="en-US" sz="2000" i="1" dirty="0">
                <a:solidFill>
                  <a:schemeClr val="tx1"/>
                </a:solidFill>
                <a:latin typeface="Arial"/>
                <a:cs typeface="Arial"/>
              </a:rPr>
              <a:t>Citations are not required.</a:t>
            </a:r>
          </a:p>
          <a:p>
            <a:pPr lvl="1"/>
            <a:endParaRPr lang="en-US" sz="2200" dirty="0">
              <a:solidFill>
                <a:schemeClr val="tx1"/>
              </a:solidFill>
              <a:latin typeface="Arial"/>
              <a:cs typeface="Arial"/>
            </a:endParaRPr>
          </a:p>
          <a:p>
            <a:pPr lvl="1"/>
            <a:r>
              <a:rPr lang="en-US" sz="2200" dirty="0">
                <a:solidFill>
                  <a:schemeClr val="tx1"/>
                </a:solidFill>
                <a:latin typeface="Arial"/>
                <a:cs typeface="Arial"/>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HLR.ppt.BG.v2.png"/>
          <p:cNvPicPr>
            <a:picLocks noChangeAspect="1"/>
          </p:cNvPicPr>
          <p:nvPr/>
        </p:nvPicPr>
        <p:blipFill>
          <a:blip r:embed="rId3"/>
          <a:stretch>
            <a:fillRect/>
          </a:stretch>
        </p:blipFill>
        <p:spPr>
          <a:xfrm>
            <a:off x="0" y="0"/>
            <a:ext cx="9144000" cy="6858000"/>
          </a:xfrm>
          <a:prstGeom prst="rect">
            <a:avLst/>
          </a:prstGeom>
        </p:spPr>
      </p:pic>
      <p:sp>
        <p:nvSpPr>
          <p:cNvPr id="20483" name="Title 1"/>
          <p:cNvSpPr txBox="1">
            <a:spLocks/>
          </p:cNvSpPr>
          <p:nvPr/>
        </p:nvSpPr>
        <p:spPr bwMode="auto">
          <a:xfrm>
            <a:off x="228600" y="304800"/>
            <a:ext cx="7010400" cy="914400"/>
          </a:xfrm>
          <a:prstGeom prst="rect">
            <a:avLst/>
          </a:prstGeom>
          <a:noFill/>
          <a:ln w="9525">
            <a:noFill/>
            <a:miter lim="800000"/>
            <a:headEnd/>
            <a:tailEnd/>
          </a:ln>
        </p:spPr>
        <p:txBody>
          <a:bodyPr/>
          <a:lstStyle/>
          <a:p>
            <a:pPr eaLnBrk="0" hangingPunct="0"/>
            <a:r>
              <a:rPr lang="en-US" sz="2500" b="1" cap="small" dirty="0">
                <a:solidFill>
                  <a:schemeClr val="bg1"/>
                </a:solidFill>
                <a:latin typeface="Garamond"/>
                <a:ea typeface="ＭＳ Ｐゴシック"/>
                <a:cs typeface="Garamond"/>
              </a:rPr>
              <a:t>Where Does Law Fit In?</a:t>
            </a:r>
          </a:p>
        </p:txBody>
      </p:sp>
      <p:sp>
        <p:nvSpPr>
          <p:cNvPr id="18" name="Rectangle 3"/>
          <p:cNvSpPr txBox="1">
            <a:spLocks noChangeArrowheads="1"/>
          </p:cNvSpPr>
          <p:nvPr/>
        </p:nvSpPr>
        <p:spPr bwMode="auto">
          <a:xfrm>
            <a:off x="3810000" y="1219200"/>
            <a:ext cx="5181600" cy="5410200"/>
          </a:xfrm>
          <a:prstGeom prst="rect">
            <a:avLst/>
          </a:prstGeom>
          <a:noFill/>
          <a:ln w="9525">
            <a:noFill/>
            <a:miter lim="800000"/>
            <a:headEnd/>
            <a:tailEnd/>
          </a:ln>
        </p:spPr>
        <p:txBody>
          <a:bodyPr/>
          <a:lstStyle/>
          <a:p>
            <a:pPr lvl="1"/>
            <a:endParaRPr lang="en-US" sz="2000" dirty="0">
              <a:latin typeface="Arial"/>
              <a:cs typeface="Arial"/>
            </a:endParaRPr>
          </a:p>
          <a:p>
            <a:pPr lvl="1"/>
            <a:r>
              <a:rPr lang="en-US" sz="2000" i="1" dirty="0">
                <a:latin typeface="Arial"/>
                <a:cs typeface="Arial"/>
              </a:rPr>
              <a:t>Please briefly explain how a new law (or a change in an existing law) would solve or lessen the problem.</a:t>
            </a:r>
          </a:p>
        </p:txBody>
      </p:sp>
      <p:pic>
        <p:nvPicPr>
          <p:cNvPr id="8" name="Picture 7" descr="iStock_000014325217Medium.png"/>
          <p:cNvPicPr>
            <a:picLocks noChangeAspect="1"/>
          </p:cNvPicPr>
          <p:nvPr/>
        </p:nvPicPr>
        <p:blipFill>
          <a:blip r:embed="rId4"/>
          <a:stretch>
            <a:fillRect/>
          </a:stretch>
        </p:blipFill>
        <p:spPr>
          <a:xfrm>
            <a:off x="38100" y="1371600"/>
            <a:ext cx="4190491" cy="4886185"/>
          </a:xfrm>
          <a:prstGeom prst="rect">
            <a:avLst/>
          </a:prstGeom>
        </p:spPr>
      </p:pic>
    </p:spTree>
    <p:extLst>
      <p:ext uri="{BB962C8B-B14F-4D97-AF65-F5344CB8AC3E}">
        <p14:creationId xmlns:p14="http://schemas.microsoft.com/office/powerpoint/2010/main" val="2385735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HLR.ppt.BG.v2.png"/>
          <p:cNvPicPr>
            <a:picLocks noChangeAspect="1"/>
          </p:cNvPicPr>
          <p:nvPr/>
        </p:nvPicPr>
        <p:blipFill>
          <a:blip r:embed="rId3"/>
          <a:stretch>
            <a:fillRect/>
          </a:stretch>
        </p:blipFill>
        <p:spPr>
          <a:xfrm>
            <a:off x="0" y="0"/>
            <a:ext cx="9144000" cy="6858000"/>
          </a:xfrm>
          <a:prstGeom prst="rect">
            <a:avLst/>
          </a:prstGeom>
        </p:spPr>
      </p:pic>
      <p:sp>
        <p:nvSpPr>
          <p:cNvPr id="3" name="Rectangle 2"/>
          <p:cNvSpPr/>
          <p:nvPr/>
        </p:nvSpPr>
        <p:spPr>
          <a:xfrm>
            <a:off x="457200" y="5562600"/>
            <a:ext cx="3962400" cy="1066800"/>
          </a:xfrm>
          <a:prstGeom prst="rect">
            <a:avLst/>
          </a:prstGeom>
          <a:solidFill>
            <a:schemeClr val="bg1"/>
          </a:solidFill>
          <a:ln>
            <a:solidFill>
              <a:srgbClr val="8805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3550"/>
            <a:endParaRPr lang="en-US" sz="1600" dirty="0">
              <a:solidFill>
                <a:schemeClr val="tx1"/>
              </a:solidFill>
              <a:latin typeface="Arial"/>
              <a:cs typeface="Arial"/>
            </a:endParaRPr>
          </a:p>
        </p:txBody>
      </p:sp>
      <p:sp>
        <p:nvSpPr>
          <p:cNvPr id="16" name="Title 1"/>
          <p:cNvSpPr txBox="1">
            <a:spLocks/>
          </p:cNvSpPr>
          <p:nvPr/>
        </p:nvSpPr>
        <p:spPr bwMode="auto">
          <a:xfrm>
            <a:off x="228600" y="304800"/>
            <a:ext cx="6400800" cy="838200"/>
          </a:xfrm>
          <a:prstGeom prst="rect">
            <a:avLst/>
          </a:prstGeom>
          <a:noFill/>
          <a:ln w="9525">
            <a:noFill/>
            <a:miter lim="800000"/>
            <a:headEnd/>
            <a:tailEnd/>
          </a:ln>
        </p:spPr>
        <p:txBody>
          <a:bodyPr/>
          <a:lstStyle/>
          <a:p>
            <a:pPr eaLnBrk="0" hangingPunct="0"/>
            <a:r>
              <a:rPr lang="en-US" sz="2500" b="1" cap="small" dirty="0">
                <a:solidFill>
                  <a:schemeClr val="bg1"/>
                </a:solidFill>
                <a:latin typeface="Garamond"/>
                <a:ea typeface="ＭＳ Ｐゴシック"/>
                <a:cs typeface="Garamond"/>
              </a:rPr>
              <a:t>Evidence Supporting the Reform</a:t>
            </a:r>
          </a:p>
          <a:p>
            <a:pPr eaLnBrk="0" hangingPunct="0"/>
            <a:endParaRPr lang="en-US" sz="2500" dirty="0">
              <a:solidFill>
                <a:schemeClr val="bg1"/>
              </a:solidFill>
              <a:latin typeface="Garamond"/>
              <a:ea typeface="ＭＳ Ｐゴシック"/>
              <a:cs typeface="Garamond"/>
            </a:endParaRPr>
          </a:p>
        </p:txBody>
      </p:sp>
      <p:sp>
        <p:nvSpPr>
          <p:cNvPr id="17" name="Text Box 4"/>
          <p:cNvSpPr txBox="1">
            <a:spLocks noChangeArrowheads="1"/>
          </p:cNvSpPr>
          <p:nvPr/>
        </p:nvSpPr>
        <p:spPr bwMode="auto">
          <a:xfrm>
            <a:off x="457200" y="3733800"/>
            <a:ext cx="1752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b="1" dirty="0">
                <a:latin typeface="Arial"/>
                <a:cs typeface="Arial"/>
              </a:rPr>
              <a:t>Magnitude </a:t>
            </a:r>
          </a:p>
          <a:p>
            <a:pPr eaLnBrk="1" hangingPunct="1"/>
            <a:r>
              <a:rPr lang="en-US" sz="1400" b="1" dirty="0">
                <a:latin typeface="Arial"/>
                <a:cs typeface="Arial"/>
              </a:rPr>
              <a:t>of Effect</a:t>
            </a:r>
          </a:p>
        </p:txBody>
      </p:sp>
      <p:sp>
        <p:nvSpPr>
          <p:cNvPr id="27" name="Text Box 7"/>
          <p:cNvSpPr txBox="1">
            <a:spLocks noChangeArrowheads="1"/>
          </p:cNvSpPr>
          <p:nvPr/>
        </p:nvSpPr>
        <p:spPr bwMode="auto">
          <a:xfrm>
            <a:off x="1275289" y="1371600"/>
            <a:ext cx="19802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400" b="1" dirty="0">
                <a:latin typeface="Arial"/>
                <a:cs typeface="Arial"/>
              </a:rPr>
              <a:t>Strength of Evidence </a:t>
            </a:r>
          </a:p>
        </p:txBody>
      </p:sp>
      <p:sp>
        <p:nvSpPr>
          <p:cNvPr id="12" name="Rectangle 3"/>
          <p:cNvSpPr txBox="1">
            <a:spLocks noChangeArrowheads="1"/>
          </p:cNvSpPr>
          <p:nvPr/>
        </p:nvSpPr>
        <p:spPr bwMode="auto">
          <a:xfrm>
            <a:off x="4648200" y="1219200"/>
            <a:ext cx="4267200" cy="5410200"/>
          </a:xfrm>
          <a:prstGeom prst="rect">
            <a:avLst/>
          </a:prstGeom>
          <a:noFill/>
          <a:ln w="9525">
            <a:noFill/>
            <a:miter lim="800000"/>
            <a:headEnd/>
            <a:tailEnd/>
          </a:ln>
        </p:spPr>
        <p:txBody>
          <a:bodyPr/>
          <a:lstStyle/>
          <a:p>
            <a:pPr lvl="1"/>
            <a:endParaRPr lang="en-US" sz="2200" dirty="0">
              <a:solidFill>
                <a:srgbClr val="000000"/>
              </a:solidFill>
              <a:latin typeface="Arial"/>
              <a:cs typeface="Arial"/>
            </a:endParaRPr>
          </a:p>
          <a:p>
            <a:pPr lvl="1"/>
            <a:r>
              <a:rPr lang="en-US" sz="2000" i="1" dirty="0">
                <a:solidFill>
                  <a:srgbClr val="000000"/>
                </a:solidFill>
                <a:latin typeface="Arial"/>
                <a:cs typeface="Arial"/>
              </a:rPr>
              <a:t>Please use this space to briefly share any evidence that supports using the intervention. For example:</a:t>
            </a:r>
          </a:p>
          <a:p>
            <a:pPr marL="800100" lvl="1" indent="-342900">
              <a:buFont typeface="Arial" pitchFamily="34" charset="0"/>
              <a:buChar char="•"/>
            </a:pPr>
            <a:r>
              <a:rPr lang="en-US" sz="2000" i="1" dirty="0">
                <a:solidFill>
                  <a:srgbClr val="000000"/>
                </a:solidFill>
                <a:latin typeface="Arial"/>
                <a:cs typeface="Arial"/>
              </a:rPr>
              <a:t>Studies of this kind of law</a:t>
            </a:r>
          </a:p>
          <a:p>
            <a:pPr marL="800100" lvl="1" indent="-342900">
              <a:buFont typeface="Arial" pitchFamily="34" charset="0"/>
              <a:buChar char="•"/>
            </a:pPr>
            <a:r>
              <a:rPr lang="en-US" sz="2000" i="1" dirty="0">
                <a:solidFill>
                  <a:srgbClr val="000000"/>
                </a:solidFill>
                <a:latin typeface="Arial"/>
                <a:cs typeface="Arial"/>
              </a:rPr>
              <a:t>Studies of similar laws</a:t>
            </a:r>
          </a:p>
          <a:p>
            <a:pPr marL="800100" lvl="1" indent="-342900">
              <a:buFont typeface="Arial" pitchFamily="34" charset="0"/>
              <a:buChar char="•"/>
            </a:pPr>
            <a:r>
              <a:rPr lang="en-US" sz="2000" i="1" dirty="0">
                <a:solidFill>
                  <a:srgbClr val="000000"/>
                </a:solidFill>
                <a:latin typeface="Arial"/>
                <a:cs typeface="Arial"/>
              </a:rPr>
              <a:t>Experiences reported from places where this law has been used</a:t>
            </a:r>
          </a:p>
          <a:p>
            <a:pPr lvl="1"/>
            <a:endParaRPr lang="en-US" sz="2000" i="1" dirty="0">
              <a:solidFill>
                <a:srgbClr val="000000"/>
              </a:solidFill>
              <a:latin typeface="Arial"/>
              <a:cs typeface="Arial"/>
            </a:endParaRPr>
          </a:p>
          <a:p>
            <a:pPr lvl="1"/>
            <a:r>
              <a:rPr lang="en-US" sz="2000" i="1" dirty="0">
                <a:solidFill>
                  <a:srgbClr val="000000"/>
                </a:solidFill>
                <a:latin typeface="Arial"/>
                <a:cs typeface="Arial"/>
              </a:rPr>
              <a:t>Use the Evidence Axis (left) to plot the strength of the evidence and the magnitude of the effect we can expect the law to have.</a:t>
            </a:r>
          </a:p>
        </p:txBody>
      </p:sp>
      <p:sp>
        <p:nvSpPr>
          <p:cNvPr id="21" name="Text Box 4"/>
          <p:cNvSpPr txBox="1">
            <a:spLocks noChangeArrowheads="1"/>
          </p:cNvSpPr>
          <p:nvPr/>
        </p:nvSpPr>
        <p:spPr bwMode="auto">
          <a:xfrm>
            <a:off x="838200" y="5715000"/>
            <a:ext cx="3124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463550"/>
            <a:r>
              <a:rPr lang="en-US" sz="1400" dirty="0">
                <a:latin typeface="Arial"/>
                <a:cs typeface="Arial"/>
              </a:rPr>
              <a:t>Place this dot representing your legal intervention on the axis above</a:t>
            </a:r>
          </a:p>
        </p:txBody>
      </p:sp>
      <p:pic>
        <p:nvPicPr>
          <p:cNvPr id="15" name="Picture 14" descr="button.png"/>
          <p:cNvPicPr>
            <a:picLocks noChangeAspect="1"/>
          </p:cNvPicPr>
          <p:nvPr/>
        </p:nvPicPr>
        <p:blipFill>
          <a:blip r:embed="rId4"/>
          <a:stretch>
            <a:fillRect/>
          </a:stretch>
        </p:blipFill>
        <p:spPr>
          <a:xfrm>
            <a:off x="762000" y="5822950"/>
            <a:ext cx="457200" cy="457200"/>
          </a:xfrm>
          <a:prstGeom prst="rect">
            <a:avLst/>
          </a:prstGeom>
        </p:spPr>
      </p:pic>
      <p:pic>
        <p:nvPicPr>
          <p:cNvPr id="14" name="Picture 13" descr="supporting-the-reform.v2.png"/>
          <p:cNvPicPr>
            <a:picLocks noChangeAspect="1"/>
          </p:cNvPicPr>
          <p:nvPr/>
        </p:nvPicPr>
        <p:blipFill>
          <a:blip r:embed="rId5"/>
          <a:stretch>
            <a:fillRect/>
          </a:stretch>
        </p:blipFill>
        <p:spPr>
          <a:xfrm>
            <a:off x="457200" y="1752600"/>
            <a:ext cx="3657600" cy="3657600"/>
          </a:xfrm>
          <a:prstGeom prst="rect">
            <a:avLst/>
          </a:prstGeom>
        </p:spPr>
      </p:pic>
    </p:spTree>
    <p:extLst>
      <p:ext uri="{BB962C8B-B14F-4D97-AF65-F5344CB8AC3E}">
        <p14:creationId xmlns:p14="http://schemas.microsoft.com/office/powerpoint/2010/main" val="3112841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HLR.ppt.BG.v2.png"/>
          <p:cNvPicPr>
            <a:picLocks noChangeAspect="1"/>
          </p:cNvPicPr>
          <p:nvPr/>
        </p:nvPicPr>
        <p:blipFill>
          <a:blip r:embed="rId3"/>
          <a:stretch>
            <a:fillRect/>
          </a:stretch>
        </p:blipFill>
        <p:spPr>
          <a:xfrm>
            <a:off x="0" y="0"/>
            <a:ext cx="9144000" cy="6858000"/>
          </a:xfrm>
          <a:prstGeom prst="rect">
            <a:avLst/>
          </a:prstGeom>
        </p:spPr>
      </p:pic>
      <p:sp>
        <p:nvSpPr>
          <p:cNvPr id="6" name="Title 1"/>
          <p:cNvSpPr txBox="1">
            <a:spLocks/>
          </p:cNvSpPr>
          <p:nvPr/>
        </p:nvSpPr>
        <p:spPr bwMode="auto">
          <a:xfrm>
            <a:off x="228600" y="304800"/>
            <a:ext cx="5715000" cy="685800"/>
          </a:xfrm>
          <a:prstGeom prst="rect">
            <a:avLst/>
          </a:prstGeom>
          <a:noFill/>
          <a:ln w="9525">
            <a:noFill/>
            <a:miter lim="800000"/>
            <a:headEnd/>
            <a:tailEnd/>
          </a:ln>
        </p:spPr>
        <p:txBody>
          <a:bodyPr/>
          <a:lstStyle/>
          <a:p>
            <a:pPr eaLnBrk="0" hangingPunct="0"/>
            <a:r>
              <a:rPr lang="en-US" sz="2500" b="1" cap="small" dirty="0">
                <a:solidFill>
                  <a:schemeClr val="bg1"/>
                </a:solidFill>
                <a:latin typeface="Garamond"/>
                <a:ea typeface="ＭＳ Ｐゴシック"/>
                <a:cs typeface="Garamond"/>
              </a:rPr>
              <a:t>A Way Forward</a:t>
            </a:r>
          </a:p>
          <a:p>
            <a:pPr eaLnBrk="0" hangingPunct="0"/>
            <a:endParaRPr lang="en-US" sz="3000" spc="-150" dirty="0">
              <a:solidFill>
                <a:schemeClr val="bg1"/>
              </a:solidFill>
              <a:latin typeface="Garamond"/>
              <a:ea typeface="ＭＳ Ｐゴシック"/>
              <a:cs typeface="Garamond"/>
            </a:endParaRPr>
          </a:p>
        </p:txBody>
      </p:sp>
      <p:sp>
        <p:nvSpPr>
          <p:cNvPr id="71" name="Rectangle 3"/>
          <p:cNvSpPr txBox="1">
            <a:spLocks noChangeArrowheads="1"/>
          </p:cNvSpPr>
          <p:nvPr/>
        </p:nvSpPr>
        <p:spPr bwMode="auto">
          <a:xfrm>
            <a:off x="76200" y="4800600"/>
            <a:ext cx="8915400" cy="1905000"/>
          </a:xfrm>
          <a:prstGeom prst="rect">
            <a:avLst/>
          </a:prstGeom>
          <a:noFill/>
          <a:ln w="9525">
            <a:noFill/>
            <a:miter lim="800000"/>
            <a:headEnd/>
            <a:tailEnd/>
          </a:ln>
        </p:spPr>
        <p:txBody>
          <a:bodyPr/>
          <a:lstStyle/>
          <a:p>
            <a:pPr marL="177800" lvl="1"/>
            <a:r>
              <a:rPr lang="en-US" sz="2000" i="1" dirty="0">
                <a:solidFill>
                  <a:srgbClr val="000000"/>
                </a:solidFill>
                <a:latin typeface="Arial"/>
                <a:cs typeface="Arial"/>
              </a:rPr>
              <a:t>How feasible is the intervention in terms of the political environment, legal issues, and cost? Move the hand on the dial above to show the feasibility of enacting your proposal, and use this space for your comments on barriers or facilitators. </a:t>
            </a:r>
          </a:p>
        </p:txBody>
      </p:sp>
      <p:pic>
        <p:nvPicPr>
          <p:cNvPr id="7" name="Picture 6" descr="awayforward.v2.png"/>
          <p:cNvPicPr>
            <a:picLocks noChangeAspect="1"/>
          </p:cNvPicPr>
          <p:nvPr/>
        </p:nvPicPr>
        <p:blipFill>
          <a:blip r:embed="rId4"/>
          <a:stretch>
            <a:fillRect/>
          </a:stretch>
        </p:blipFill>
        <p:spPr>
          <a:xfrm>
            <a:off x="1447800" y="1752600"/>
            <a:ext cx="6019800" cy="2740789"/>
          </a:xfrm>
          <a:prstGeom prst="rect">
            <a:avLst/>
          </a:prstGeom>
        </p:spPr>
      </p:pic>
      <p:pic>
        <p:nvPicPr>
          <p:cNvPr id="8" name="Picture 7" descr="arrow.v3.png"/>
          <p:cNvPicPr>
            <a:picLocks noChangeAspect="1"/>
          </p:cNvPicPr>
          <p:nvPr/>
        </p:nvPicPr>
        <p:blipFill>
          <a:blip r:embed="rId5"/>
          <a:stretch>
            <a:fillRect/>
          </a:stretch>
        </p:blipFill>
        <p:spPr>
          <a:xfrm>
            <a:off x="4267200" y="2209800"/>
            <a:ext cx="406400" cy="1905000"/>
          </a:xfrm>
          <a:prstGeom prst="rect">
            <a:avLst/>
          </a:prstGeom>
        </p:spPr>
      </p:pic>
      <p:pic>
        <p:nvPicPr>
          <p:cNvPr id="9" name="Picture 8" descr="button.png"/>
          <p:cNvPicPr>
            <a:picLocks noChangeAspect="1"/>
          </p:cNvPicPr>
          <p:nvPr/>
        </p:nvPicPr>
        <p:blipFill>
          <a:blip r:embed="rId6"/>
          <a:stretch>
            <a:fillRect/>
          </a:stretch>
        </p:blipFill>
        <p:spPr>
          <a:xfrm>
            <a:off x="4267200" y="3810000"/>
            <a:ext cx="381000" cy="381000"/>
          </a:xfrm>
          <a:prstGeom prst="rect">
            <a:avLst/>
          </a:prstGeom>
        </p:spPr>
      </p:pic>
    </p:spTree>
    <p:extLst>
      <p:ext uri="{BB962C8B-B14F-4D97-AF65-F5344CB8AC3E}">
        <p14:creationId xmlns:p14="http://schemas.microsoft.com/office/powerpoint/2010/main" val="36080346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9324</TotalTime>
  <Words>221</Words>
  <Application>Microsoft Office PowerPoint</Application>
  <PresentationFormat>On-screen Show (4:3)</PresentationFormat>
  <Paragraphs>29</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ＭＳ Ｐゴシック</vt:lpstr>
      <vt:lpstr>Arial</vt:lpstr>
      <vt:lpstr>Calibri</vt:lpstr>
      <vt:lpstr>Garamond</vt:lpstr>
      <vt:lpstr>Office Theme</vt:lpstr>
      <vt:lpstr>PowerPoint Presentation</vt:lpstr>
      <vt:lpstr>PowerPoint Presentation</vt:lpstr>
      <vt:lpstr>PowerPoint Presentation</vt:lpstr>
      <vt:lpstr>PowerPoint Presentation</vt:lpstr>
      <vt:lpstr>PowerPoint Presentation</vt:lpstr>
    </vt:vector>
  </TitlesOfParts>
  <Company>Temple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Marek Sulzynski</dc:creator>
  <cp:lastModifiedBy>Bethany R Saxon</cp:lastModifiedBy>
  <cp:revision>435</cp:revision>
  <cp:lastPrinted>2011-09-26T20:14:56Z</cp:lastPrinted>
  <dcterms:created xsi:type="dcterms:W3CDTF">2012-07-31T17:22:24Z</dcterms:created>
  <dcterms:modified xsi:type="dcterms:W3CDTF">2025-01-09T19:24:24Z</dcterms:modified>
</cp:coreProperties>
</file>